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sldIdLst>
    <p:sldId id="256" r:id="rId2"/>
    <p:sldId id="257" r:id="rId3"/>
    <p:sldId id="258" r:id="rId4"/>
    <p:sldId id="259" r:id="rId5"/>
    <p:sldId id="260" r:id="rId6"/>
    <p:sldId id="261" r:id="rId7"/>
    <p:sldId id="264"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91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760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68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203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29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3236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484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94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889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312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32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4/5/2025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97923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962150" y="4960137"/>
            <a:ext cx="6267450" cy="1463040"/>
          </a:xfrm>
        </p:spPr>
        <p:txBody>
          <a:bodyPr>
            <a:noAutofit/>
          </a:bodyPr>
          <a:lstStyle/>
          <a:p>
            <a:pPr algn="l"/>
            <a:r>
              <a:rPr lang="tr-TR" sz="2800" b="1" dirty="0">
                <a:solidFill>
                  <a:schemeClr val="accent1">
                    <a:lumMod val="50000"/>
                  </a:schemeClr>
                </a:solidFill>
                <a:latin typeface="Aptos" panose="020B0004020202020204" pitchFamily="34" charset="0"/>
              </a:rPr>
              <a:t>YILDIRIM BELEDİYESİ</a:t>
            </a:r>
            <a:br>
              <a:rPr lang="tr-TR" sz="4400" dirty="0">
                <a:latin typeface="Aptos" panose="020B0004020202020204" pitchFamily="34" charset="0"/>
              </a:rPr>
            </a:br>
            <a:r>
              <a:rPr lang="tr-TR" sz="3300" b="1" dirty="0">
                <a:solidFill>
                  <a:schemeClr val="accent2">
                    <a:lumMod val="50000"/>
                  </a:schemeClr>
                </a:solidFill>
                <a:latin typeface="Aptos" panose="020B0004020202020204" pitchFamily="34" charset="0"/>
              </a:rPr>
              <a:t>İMAM HATİP ORTAOKULU</a:t>
            </a:r>
          </a:p>
        </p:txBody>
      </p:sp>
      <p:sp>
        <p:nvSpPr>
          <p:cNvPr id="3" name="Alt Başlık 2"/>
          <p:cNvSpPr>
            <a:spLocks noGrp="1"/>
          </p:cNvSpPr>
          <p:nvPr>
            <p:ph type="body" idx="1"/>
          </p:nvPr>
        </p:nvSpPr>
        <p:spPr/>
        <p:txBody>
          <a:bodyPr/>
          <a:lstStyle/>
          <a:p>
            <a:r>
              <a:rPr lang="tr-TR" dirty="0"/>
              <a:t>Okul Tanıtım Sunusu</a:t>
            </a:r>
          </a:p>
        </p:txBody>
      </p:sp>
      <p:pic>
        <p:nvPicPr>
          <p:cNvPr id="6" name="Resim 5" descr="amblem, simge, sembol, logo, ticari marka içeren bir resim&#10;&#10;Yapay zeka tarafından oluşturulan içerik yanlış olabilir.">
            <a:extLst>
              <a:ext uri="{FF2B5EF4-FFF2-40B4-BE49-F238E27FC236}">
                <a16:creationId xmlns:a16="http://schemas.microsoft.com/office/drawing/2014/main" id="{1D09950F-8471-D5D6-44E8-1F020AC948CF}"/>
              </a:ext>
            </a:extLst>
          </p:cNvPr>
          <p:cNvPicPr>
            <a:picLocks noChangeAspect="1"/>
          </p:cNvPicPr>
          <p:nvPr/>
        </p:nvPicPr>
        <p:blipFill>
          <a:blip r:embed="rId2"/>
          <a:stretch>
            <a:fillRect/>
          </a:stretch>
        </p:blipFill>
        <p:spPr>
          <a:xfrm>
            <a:off x="464370" y="5047224"/>
            <a:ext cx="1301326" cy="1301326"/>
          </a:xfrm>
          <a:prstGeom prst="rect">
            <a:avLst/>
          </a:prstGeom>
        </p:spPr>
      </p:pic>
    </p:spTree>
    <p:extLst>
      <p:ext uri="{BB962C8B-B14F-4D97-AF65-F5344CB8AC3E}">
        <p14:creationId xmlns:p14="http://schemas.microsoft.com/office/powerpoint/2010/main" val="111699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70C0"/>
                </a:solidFill>
              </a:rPr>
              <a:t>KURUMSAL KİMLİK</a:t>
            </a:r>
          </a:p>
        </p:txBody>
      </p:sp>
      <p:graphicFrame>
        <p:nvGraphicFramePr>
          <p:cNvPr id="5" name="İçerik Yer Tutucusu 4">
            <a:extLst>
              <a:ext uri="{FF2B5EF4-FFF2-40B4-BE49-F238E27FC236}">
                <a16:creationId xmlns:a16="http://schemas.microsoft.com/office/drawing/2014/main" id="{4BD22C93-4D2B-BA50-3C47-A1A9C0778FA0}"/>
              </a:ext>
            </a:extLst>
          </p:cNvPr>
          <p:cNvGraphicFramePr>
            <a:graphicFrameLocks noGrp="1"/>
          </p:cNvGraphicFramePr>
          <p:nvPr>
            <p:ph idx="1"/>
            <p:extLst>
              <p:ext uri="{D42A27DB-BD31-4B8C-83A1-F6EECF244321}">
                <p14:modId xmlns:p14="http://schemas.microsoft.com/office/powerpoint/2010/main" val="2562466715"/>
              </p:ext>
            </p:extLst>
          </p:nvPr>
        </p:nvGraphicFramePr>
        <p:xfrm>
          <a:off x="2195885" y="1846217"/>
          <a:ext cx="7496759" cy="4545873"/>
        </p:xfrm>
        <a:graphic>
          <a:graphicData uri="http://schemas.openxmlformats.org/drawingml/2006/table">
            <a:tbl>
              <a:tblPr firstRow="1" firstCol="1" bandRow="1">
                <a:tableStyleId>{5C22544A-7EE6-4342-B048-85BDC9FD1C3A}</a:tableStyleId>
              </a:tblPr>
              <a:tblGrid>
                <a:gridCol w="1718407">
                  <a:extLst>
                    <a:ext uri="{9D8B030D-6E8A-4147-A177-3AD203B41FA5}">
                      <a16:colId xmlns:a16="http://schemas.microsoft.com/office/drawing/2014/main" val="1702415215"/>
                    </a:ext>
                  </a:extLst>
                </a:gridCol>
                <a:gridCol w="349416">
                  <a:extLst>
                    <a:ext uri="{9D8B030D-6E8A-4147-A177-3AD203B41FA5}">
                      <a16:colId xmlns:a16="http://schemas.microsoft.com/office/drawing/2014/main" val="4218723032"/>
                    </a:ext>
                  </a:extLst>
                </a:gridCol>
                <a:gridCol w="5428936">
                  <a:extLst>
                    <a:ext uri="{9D8B030D-6E8A-4147-A177-3AD203B41FA5}">
                      <a16:colId xmlns:a16="http://schemas.microsoft.com/office/drawing/2014/main" val="1123276686"/>
                    </a:ext>
                  </a:extLst>
                </a:gridCol>
              </a:tblGrid>
              <a:tr h="372263">
                <a:tc>
                  <a:txBody>
                    <a:bodyPr/>
                    <a:lstStyle/>
                    <a:p>
                      <a:pPr>
                        <a:buNone/>
                      </a:pPr>
                      <a:r>
                        <a:rPr lang="tr-TR" sz="1200" dirty="0">
                          <a:solidFill>
                            <a:schemeClr val="tx1"/>
                          </a:solidFill>
                          <a:effectLst/>
                          <a:latin typeface="Aptos" panose="020B0004020202020204" pitchFamily="34" charset="0"/>
                        </a:rPr>
                        <a:t>OKULUN ADI </a:t>
                      </a:r>
                      <a:endParaRPr lang="tr-TR" sz="12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buNone/>
                      </a:pPr>
                      <a:r>
                        <a:rPr lang="tr-TR" sz="1200" b="1" dirty="0">
                          <a:solidFill>
                            <a:schemeClr val="tx1"/>
                          </a:solidFill>
                          <a:effectLst/>
                          <a:latin typeface="Aptos" panose="020B0004020202020204" pitchFamily="34" charset="0"/>
                        </a:rPr>
                        <a:t>:</a:t>
                      </a:r>
                      <a:endParaRPr lang="tr-TR" sz="1200" b="1"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buNone/>
                      </a:pPr>
                      <a:r>
                        <a:rPr lang="tr-TR" sz="1200" dirty="0">
                          <a:solidFill>
                            <a:schemeClr val="tx1"/>
                          </a:solidFill>
                          <a:effectLst/>
                          <a:latin typeface="Aptos" panose="020B0004020202020204" pitchFamily="34" charset="0"/>
                        </a:rPr>
                        <a:t>Yıldırım Belediyesi İmam Hatip Ortaokulu</a:t>
                      </a:r>
                      <a:endParaRPr lang="tr-TR" sz="12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594972546"/>
                  </a:ext>
                </a:extLst>
              </a:tr>
              <a:tr h="372263">
                <a:tc>
                  <a:txBody>
                    <a:bodyPr/>
                    <a:lstStyle/>
                    <a:p>
                      <a:pPr>
                        <a:buNone/>
                      </a:pPr>
                      <a:r>
                        <a:rPr lang="tr-TR" sz="1200" dirty="0">
                          <a:solidFill>
                            <a:schemeClr val="tx1"/>
                          </a:solidFill>
                          <a:effectLst/>
                          <a:latin typeface="Aptos" panose="020B0004020202020204" pitchFamily="34" charset="0"/>
                        </a:rPr>
                        <a:t>ADRESİ  </a:t>
                      </a:r>
                      <a:endParaRPr lang="tr-TR" sz="12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buNone/>
                      </a:pPr>
                      <a:r>
                        <a:rPr lang="tr-TR" sz="1200" b="1" dirty="0">
                          <a:effectLst/>
                          <a:latin typeface="Aptos" panose="020B0004020202020204" pitchFamily="34" charset="0"/>
                        </a:rPr>
                        <a:t>:</a:t>
                      </a:r>
                      <a:endParaRPr lang="tr-TR"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buNone/>
                      </a:pPr>
                      <a:r>
                        <a:rPr lang="tr-TR" sz="1200" dirty="0" err="1">
                          <a:effectLst/>
                          <a:latin typeface="Aptos" panose="020B0004020202020204" pitchFamily="34" charset="0"/>
                        </a:rPr>
                        <a:t>Ortabağlar</a:t>
                      </a:r>
                      <a:r>
                        <a:rPr lang="tr-TR" sz="1200" dirty="0">
                          <a:effectLst/>
                          <a:latin typeface="Aptos" panose="020B0004020202020204" pitchFamily="34" charset="0"/>
                        </a:rPr>
                        <a:t> Mah. 2. Onur </a:t>
                      </a:r>
                      <a:r>
                        <a:rPr lang="tr-TR" sz="1200" dirty="0" err="1">
                          <a:effectLst/>
                          <a:latin typeface="Aptos" panose="020B0004020202020204" pitchFamily="34" charset="0"/>
                        </a:rPr>
                        <a:t>Sk</a:t>
                      </a:r>
                      <a:r>
                        <a:rPr lang="tr-TR" sz="1200" dirty="0">
                          <a:effectLst/>
                          <a:latin typeface="Aptos" panose="020B0004020202020204" pitchFamily="34" charset="0"/>
                        </a:rPr>
                        <a:t>. No 18 YILDIRIM / BURSA</a:t>
                      </a: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805376988"/>
                  </a:ext>
                </a:extLst>
              </a:tr>
              <a:tr h="372263">
                <a:tc>
                  <a:txBody>
                    <a:bodyPr/>
                    <a:lstStyle/>
                    <a:p>
                      <a:pPr>
                        <a:buNone/>
                      </a:pPr>
                      <a:r>
                        <a:rPr lang="tr-TR" sz="1200" dirty="0">
                          <a:solidFill>
                            <a:schemeClr val="tx1"/>
                          </a:solidFill>
                          <a:effectLst/>
                          <a:latin typeface="Aptos" panose="020B0004020202020204" pitchFamily="34" charset="0"/>
                        </a:rPr>
                        <a:t>TELEFON NO</a:t>
                      </a:r>
                      <a:endParaRPr lang="tr-TR" sz="12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buNone/>
                      </a:pPr>
                      <a:r>
                        <a:rPr lang="tr-TR" sz="1200" b="1" dirty="0">
                          <a:effectLst/>
                          <a:latin typeface="Aptos" panose="020B0004020202020204" pitchFamily="34" charset="0"/>
                        </a:rPr>
                        <a:t>:</a:t>
                      </a:r>
                      <a:endParaRPr lang="tr-TR"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buNone/>
                      </a:pPr>
                      <a:r>
                        <a:rPr lang="tr-TR" sz="1200" dirty="0">
                          <a:effectLst/>
                          <a:latin typeface="Aptos" panose="020B0004020202020204" pitchFamily="34" charset="0"/>
                        </a:rPr>
                        <a:t>0224 368 93 87</a:t>
                      </a: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814915610"/>
                  </a:ext>
                </a:extLst>
              </a:tr>
              <a:tr h="372263">
                <a:tc>
                  <a:txBody>
                    <a:bodyPr/>
                    <a:lstStyle/>
                    <a:p>
                      <a:pPr>
                        <a:buNone/>
                      </a:pPr>
                      <a:r>
                        <a:rPr lang="tr-TR" sz="1200" dirty="0">
                          <a:solidFill>
                            <a:schemeClr val="tx1"/>
                          </a:solidFill>
                          <a:effectLst/>
                          <a:latin typeface="Aptos" panose="020B0004020202020204" pitchFamily="34" charset="0"/>
                        </a:rPr>
                        <a:t>WEB</a:t>
                      </a:r>
                      <a:endParaRPr lang="tr-TR" sz="12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buNone/>
                      </a:pPr>
                      <a:r>
                        <a:rPr lang="tr-TR" sz="1200" b="1" dirty="0">
                          <a:effectLst/>
                          <a:latin typeface="Aptos" panose="020B0004020202020204" pitchFamily="34" charset="0"/>
                        </a:rPr>
                        <a:t>:</a:t>
                      </a:r>
                      <a:endParaRPr lang="tr-TR"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buNone/>
                      </a:pPr>
                      <a:r>
                        <a:rPr lang="tr-TR" sz="1200" dirty="0">
                          <a:effectLst/>
                          <a:latin typeface="Aptos" panose="020B0004020202020204" pitchFamily="34" charset="0"/>
                        </a:rPr>
                        <a:t>ybiho.meb.k12.tr</a:t>
                      </a: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3861562427"/>
                  </a:ext>
                </a:extLst>
              </a:tr>
              <a:tr h="372263">
                <a:tc>
                  <a:txBody>
                    <a:bodyPr/>
                    <a:lstStyle/>
                    <a:p>
                      <a:pPr>
                        <a:buNone/>
                      </a:pPr>
                      <a:r>
                        <a:rPr lang="tr-TR" sz="1200">
                          <a:solidFill>
                            <a:schemeClr val="tx1"/>
                          </a:solidFill>
                          <a:effectLst/>
                          <a:latin typeface="Aptos" panose="020B0004020202020204" pitchFamily="34" charset="0"/>
                        </a:rPr>
                        <a:t>E-POSTA</a:t>
                      </a:r>
                      <a:endParaRPr lang="tr-TR" sz="120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buNone/>
                      </a:pPr>
                      <a:r>
                        <a:rPr lang="tr-TR" sz="1200" b="1" dirty="0">
                          <a:effectLst/>
                          <a:latin typeface="Aptos" panose="020B0004020202020204" pitchFamily="34" charset="0"/>
                        </a:rPr>
                        <a:t>:</a:t>
                      </a:r>
                      <a:endParaRPr lang="tr-TR"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buNone/>
                      </a:pPr>
                      <a:r>
                        <a:rPr lang="tr-TR" sz="1200" dirty="0">
                          <a:effectLst/>
                          <a:latin typeface="Aptos" panose="020B0004020202020204" pitchFamily="34" charset="0"/>
                        </a:rPr>
                        <a:t>751928@meb.k12.tr</a:t>
                      </a: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145621116"/>
                  </a:ext>
                </a:extLst>
              </a:tr>
              <a:tr h="372263">
                <a:tc>
                  <a:txBody>
                    <a:bodyPr/>
                    <a:lstStyle/>
                    <a:p>
                      <a:pPr>
                        <a:buNone/>
                      </a:pPr>
                      <a:r>
                        <a:rPr lang="tr-TR" sz="1200" dirty="0">
                          <a:solidFill>
                            <a:schemeClr val="tx1"/>
                          </a:solidFill>
                          <a:effectLst/>
                          <a:latin typeface="Aptos" panose="020B0004020202020204" pitchFamily="34" charset="0"/>
                        </a:rPr>
                        <a:t> </a:t>
                      </a:r>
                      <a:endParaRPr lang="tr-TR" sz="12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buNone/>
                      </a:pPr>
                      <a:r>
                        <a:rPr lang="tr-TR" sz="1200" b="1" dirty="0">
                          <a:effectLst/>
                          <a:latin typeface="Aptos" panose="020B0004020202020204" pitchFamily="34" charset="0"/>
                        </a:rPr>
                        <a:t> </a:t>
                      </a:r>
                      <a:endParaRPr lang="tr-TR"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buNone/>
                      </a:pPr>
                      <a:r>
                        <a:rPr lang="tr-TR" sz="1200" dirty="0">
                          <a:effectLst/>
                          <a:latin typeface="Aptos" panose="020B0004020202020204" pitchFamily="34" charset="0"/>
                        </a:rPr>
                        <a:t> </a:t>
                      </a: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749832297"/>
                  </a:ext>
                </a:extLst>
              </a:tr>
              <a:tr h="372263">
                <a:tc>
                  <a:txBody>
                    <a:bodyPr/>
                    <a:lstStyle/>
                    <a:p>
                      <a:pPr>
                        <a:buNone/>
                      </a:pPr>
                      <a:r>
                        <a:rPr lang="tr-TR" sz="1200" dirty="0">
                          <a:solidFill>
                            <a:schemeClr val="tx1"/>
                          </a:solidFill>
                          <a:effectLst/>
                          <a:latin typeface="Aptos" panose="020B0004020202020204" pitchFamily="34" charset="0"/>
                        </a:rPr>
                        <a:t>EĞİTİM SEVİYESİ</a:t>
                      </a:r>
                      <a:endParaRPr lang="tr-TR" sz="12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buNone/>
                      </a:pPr>
                      <a:r>
                        <a:rPr lang="tr-TR" sz="1200" b="1" dirty="0">
                          <a:effectLst/>
                          <a:latin typeface="Aptos" panose="020B0004020202020204" pitchFamily="34" charset="0"/>
                        </a:rPr>
                        <a:t>:</a:t>
                      </a:r>
                      <a:endParaRPr lang="tr-TR"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buNone/>
                      </a:pPr>
                      <a:r>
                        <a:rPr lang="tr-TR" sz="1200" dirty="0">
                          <a:effectLst/>
                          <a:latin typeface="Aptos" panose="020B0004020202020204" pitchFamily="34" charset="0"/>
                        </a:rPr>
                        <a:t>5, 6, 7 ve 8. Sınıflar</a:t>
                      </a: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3943338745"/>
                  </a:ext>
                </a:extLst>
              </a:tr>
              <a:tr h="372263">
                <a:tc>
                  <a:txBody>
                    <a:bodyPr/>
                    <a:lstStyle/>
                    <a:p>
                      <a:pPr>
                        <a:buNone/>
                      </a:pPr>
                      <a:r>
                        <a:rPr lang="tr-TR" sz="1200" dirty="0">
                          <a:solidFill>
                            <a:schemeClr val="tx1"/>
                          </a:solidFill>
                          <a:effectLst/>
                          <a:latin typeface="Aptos" panose="020B0004020202020204" pitchFamily="34" charset="0"/>
                        </a:rPr>
                        <a:t>YABANCI DİL</a:t>
                      </a:r>
                      <a:endParaRPr lang="tr-TR" sz="12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buNone/>
                      </a:pPr>
                      <a:r>
                        <a:rPr lang="tr-TR" sz="1200" b="1" dirty="0">
                          <a:effectLst/>
                          <a:latin typeface="Aptos" panose="020B0004020202020204" pitchFamily="34" charset="0"/>
                        </a:rPr>
                        <a:t>:</a:t>
                      </a:r>
                      <a:endParaRPr lang="tr-TR"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buNone/>
                      </a:pPr>
                      <a:r>
                        <a:rPr lang="tr-TR" sz="1200" dirty="0">
                          <a:effectLst/>
                          <a:latin typeface="Aptos" panose="020B0004020202020204" pitchFamily="34" charset="0"/>
                        </a:rPr>
                        <a:t>İngilizce-Arapça</a:t>
                      </a: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160774921"/>
                  </a:ext>
                </a:extLst>
              </a:tr>
              <a:tr h="372263">
                <a:tc>
                  <a:txBody>
                    <a:bodyPr/>
                    <a:lstStyle/>
                    <a:p>
                      <a:pPr>
                        <a:buNone/>
                      </a:pPr>
                      <a:r>
                        <a:rPr lang="tr-TR" sz="1200" dirty="0">
                          <a:solidFill>
                            <a:schemeClr val="tx1"/>
                          </a:solidFill>
                          <a:effectLst/>
                          <a:latin typeface="Aptos" panose="020B0004020202020204" pitchFamily="34" charset="0"/>
                        </a:rPr>
                        <a:t>EĞİTİM SÜRESİ</a:t>
                      </a:r>
                      <a:endParaRPr lang="tr-TR" sz="12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buNone/>
                      </a:pPr>
                      <a:r>
                        <a:rPr lang="tr-TR" sz="1200" b="1" dirty="0">
                          <a:effectLst/>
                          <a:latin typeface="Aptos" panose="020B0004020202020204" pitchFamily="34" charset="0"/>
                        </a:rPr>
                        <a:t>:</a:t>
                      </a:r>
                      <a:endParaRPr lang="tr-TR"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buNone/>
                      </a:pPr>
                      <a:r>
                        <a:rPr lang="tr-TR" sz="1200" dirty="0">
                          <a:effectLst/>
                          <a:latin typeface="Aptos" panose="020B0004020202020204" pitchFamily="34" charset="0"/>
                        </a:rPr>
                        <a:t>4 yıl</a:t>
                      </a: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55878507"/>
                  </a:ext>
                </a:extLst>
              </a:tr>
              <a:tr h="372263">
                <a:tc>
                  <a:txBody>
                    <a:bodyPr/>
                    <a:lstStyle/>
                    <a:p>
                      <a:pPr>
                        <a:buNone/>
                      </a:pPr>
                      <a:r>
                        <a:rPr lang="tr-TR" sz="1200" dirty="0">
                          <a:solidFill>
                            <a:schemeClr val="tx1"/>
                          </a:solidFill>
                          <a:effectLst/>
                          <a:latin typeface="Aptos" panose="020B0004020202020204" pitchFamily="34" charset="0"/>
                        </a:rPr>
                        <a:t>ÖĞRETİM ŞEKLİ </a:t>
                      </a:r>
                      <a:endParaRPr lang="tr-TR" sz="12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buNone/>
                      </a:pPr>
                      <a:r>
                        <a:rPr lang="tr-TR" sz="1200" b="1" dirty="0">
                          <a:effectLst/>
                          <a:latin typeface="Aptos" panose="020B0004020202020204" pitchFamily="34" charset="0"/>
                        </a:rPr>
                        <a:t>:</a:t>
                      </a:r>
                      <a:endParaRPr lang="tr-TR"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buNone/>
                      </a:pPr>
                      <a:r>
                        <a:rPr lang="tr-TR" sz="1200" dirty="0">
                          <a:effectLst/>
                          <a:latin typeface="Aptos" panose="020B0004020202020204" pitchFamily="34" charset="0"/>
                        </a:rPr>
                        <a:t>Tekli Öğretim</a:t>
                      </a: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629162106"/>
                  </a:ext>
                </a:extLst>
              </a:tr>
              <a:tr h="372263">
                <a:tc>
                  <a:txBody>
                    <a:bodyPr/>
                    <a:lstStyle/>
                    <a:p>
                      <a:pPr>
                        <a:buNone/>
                      </a:pPr>
                      <a:r>
                        <a:rPr lang="tr-TR" sz="1200" dirty="0">
                          <a:solidFill>
                            <a:schemeClr val="tx1"/>
                          </a:solidFill>
                          <a:effectLst/>
                          <a:latin typeface="Aptos" panose="020B0004020202020204" pitchFamily="34" charset="0"/>
                        </a:rPr>
                        <a:t> </a:t>
                      </a:r>
                      <a:endParaRPr lang="tr-TR" sz="12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buNone/>
                      </a:pPr>
                      <a:r>
                        <a:rPr lang="tr-TR" sz="1200" b="1" dirty="0">
                          <a:effectLst/>
                          <a:latin typeface="Aptos" panose="020B0004020202020204" pitchFamily="34" charset="0"/>
                        </a:rPr>
                        <a:t> </a:t>
                      </a:r>
                      <a:endParaRPr lang="tr-TR"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buNone/>
                      </a:pPr>
                      <a:r>
                        <a:rPr lang="tr-TR" sz="1200" dirty="0">
                          <a:effectLst/>
                          <a:latin typeface="Aptos" panose="020B0004020202020204" pitchFamily="34" charset="0"/>
                        </a:rPr>
                        <a:t> </a:t>
                      </a:r>
                      <a:endParaRPr lang="tr-TR"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70599259"/>
                  </a:ext>
                </a:extLst>
              </a:tr>
              <a:tr h="372263">
                <a:tc>
                  <a:txBody>
                    <a:bodyPr/>
                    <a:lstStyle/>
                    <a:p>
                      <a:pPr>
                        <a:buNone/>
                      </a:pPr>
                      <a:r>
                        <a:rPr lang="tr-TR" sz="1200" dirty="0">
                          <a:solidFill>
                            <a:schemeClr val="tx1"/>
                          </a:solidFill>
                          <a:effectLst/>
                          <a:latin typeface="Aptos" panose="020B0004020202020204" pitchFamily="34" charset="0"/>
                        </a:rPr>
                        <a:t>SLOGANIMIZ</a:t>
                      </a:r>
                      <a:endParaRPr lang="tr-TR" sz="12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buNone/>
                      </a:pPr>
                      <a:r>
                        <a:rPr lang="tr-TR" sz="1200" b="1" dirty="0">
                          <a:effectLst/>
                          <a:latin typeface="Aptos" panose="020B0004020202020204" pitchFamily="34" charset="0"/>
                        </a:rPr>
                        <a:t>:</a:t>
                      </a:r>
                      <a:endParaRPr lang="tr-TR" sz="12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buNone/>
                      </a:pPr>
                      <a:r>
                        <a:rPr lang="tr-TR" sz="1400" b="1" i="1" dirty="0">
                          <a:effectLst/>
                          <a:latin typeface="Aptos" panose="020B0004020202020204" pitchFamily="34" charset="0"/>
                        </a:rPr>
                        <a:t>İnançla, Bilgiyle Aydınlık Yarınlara</a:t>
                      </a:r>
                      <a:endParaRPr lang="tr-TR" sz="1200" b="1" i="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2680941339"/>
                  </a:ext>
                </a:extLst>
              </a:tr>
              <a:tr h="78717">
                <a:tc>
                  <a:txBody>
                    <a:bodyPr/>
                    <a:lstStyle/>
                    <a:p>
                      <a:pPr>
                        <a:buNone/>
                      </a:pPr>
                      <a:r>
                        <a:rPr lang="tr-TR" sz="400" dirty="0">
                          <a:solidFill>
                            <a:schemeClr val="tx1"/>
                          </a:solidFill>
                          <a:effectLst/>
                        </a:rPr>
                        <a:t>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buNone/>
                      </a:pPr>
                      <a:r>
                        <a:rPr lang="tr-TR" sz="400" dirty="0">
                          <a:effectLst/>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buNone/>
                      </a:pPr>
                      <a:r>
                        <a:rPr lang="tr-TR" sz="400" dirty="0">
                          <a:effectLst/>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364898468"/>
                  </a:ext>
                </a:extLst>
              </a:tr>
            </a:tbl>
          </a:graphicData>
        </a:graphic>
      </p:graphicFrame>
      <p:pic>
        <p:nvPicPr>
          <p:cNvPr id="6" name="Resim 5" descr="metin, logo, daire, ticari marka içeren bir resim&#10;&#10;Yapay zeka tarafından oluşturulan içerik yanlış olabilir.">
            <a:extLst>
              <a:ext uri="{FF2B5EF4-FFF2-40B4-BE49-F238E27FC236}">
                <a16:creationId xmlns:a16="http://schemas.microsoft.com/office/drawing/2014/main" id="{8A7E7735-6111-C0C7-9BBC-B99A6FF7327C}"/>
              </a:ext>
            </a:extLst>
          </p:cNvPr>
          <p:cNvPicPr>
            <a:picLocks noChangeAspect="1"/>
          </p:cNvPicPr>
          <p:nvPr/>
        </p:nvPicPr>
        <p:blipFill>
          <a:blip r:embed="rId2"/>
          <a:stretch>
            <a:fillRect/>
          </a:stretch>
        </p:blipFill>
        <p:spPr>
          <a:xfrm>
            <a:off x="10554788" y="5298636"/>
            <a:ext cx="1873623" cy="1948296"/>
          </a:xfrm>
          <a:prstGeom prst="rect">
            <a:avLst/>
          </a:prstGeom>
        </p:spPr>
      </p:pic>
    </p:spTree>
    <p:extLst>
      <p:ext uri="{BB962C8B-B14F-4D97-AF65-F5344CB8AC3E}">
        <p14:creationId xmlns:p14="http://schemas.microsoft.com/office/powerpoint/2010/main" val="304703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70C0"/>
                </a:solidFill>
              </a:rPr>
              <a:t>OKULUN MİSYONU</a:t>
            </a:r>
          </a:p>
        </p:txBody>
      </p:sp>
      <p:sp>
        <p:nvSpPr>
          <p:cNvPr id="3" name="İçerik Yer Tutucusu 2"/>
          <p:cNvSpPr>
            <a:spLocks noGrp="1"/>
          </p:cNvSpPr>
          <p:nvPr>
            <p:ph idx="1"/>
          </p:nvPr>
        </p:nvSpPr>
        <p:spPr/>
        <p:txBody>
          <a:bodyPr>
            <a:normAutofit/>
          </a:bodyPr>
          <a:lstStyle/>
          <a:p>
            <a:pPr lvl="1" indent="0" algn="just">
              <a:buNone/>
            </a:pPr>
            <a:r>
              <a:rPr lang="tr-TR" sz="2400" b="0" i="0" dirty="0">
                <a:solidFill>
                  <a:srgbClr val="212529"/>
                </a:solidFill>
                <a:effectLst/>
                <a:latin typeface="Aptos" panose="020B0004020202020204" pitchFamily="34" charset="0"/>
              </a:rPr>
              <a:t>Gelişen dünya koşullarına hazır insan olmanın gerekliliğini yerine getiren, teknolojik donanımlarını ve diğer donatılarını tamamlamış, fiziki çevresini düzenlemiş, yaşam kalitesini yüksek tutan, geleceği yakalamış, yenilikleri takip eden, yaratıcı bireyler yetiştiren bir kurum özelliği taşımak.</a:t>
            </a:r>
            <a:endParaRPr lang="tr-TR" sz="2400" dirty="0">
              <a:latin typeface="Aptos" panose="020B0004020202020204" pitchFamily="34" charset="0"/>
            </a:endParaRPr>
          </a:p>
        </p:txBody>
      </p:sp>
      <p:pic>
        <p:nvPicPr>
          <p:cNvPr id="4" name="Resim 3" descr="metin, logo, daire, ticari marka içeren bir resim&#10;&#10;Yapay zeka tarafından oluşturulan içerik yanlış olabilir.">
            <a:extLst>
              <a:ext uri="{FF2B5EF4-FFF2-40B4-BE49-F238E27FC236}">
                <a16:creationId xmlns:a16="http://schemas.microsoft.com/office/drawing/2014/main" id="{E21046A0-E35A-BD4B-E0A9-073D2ECF0B8F}"/>
              </a:ext>
            </a:extLst>
          </p:cNvPr>
          <p:cNvPicPr>
            <a:picLocks noChangeAspect="1"/>
          </p:cNvPicPr>
          <p:nvPr/>
        </p:nvPicPr>
        <p:blipFill>
          <a:blip r:embed="rId2"/>
          <a:stretch>
            <a:fillRect/>
          </a:stretch>
        </p:blipFill>
        <p:spPr>
          <a:xfrm>
            <a:off x="10554788" y="5298636"/>
            <a:ext cx="1873623" cy="1948296"/>
          </a:xfrm>
          <a:prstGeom prst="rect">
            <a:avLst/>
          </a:prstGeom>
        </p:spPr>
      </p:pic>
    </p:spTree>
    <p:extLst>
      <p:ext uri="{BB962C8B-B14F-4D97-AF65-F5344CB8AC3E}">
        <p14:creationId xmlns:p14="http://schemas.microsoft.com/office/powerpoint/2010/main" val="306828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70C0"/>
                </a:solidFill>
              </a:rPr>
              <a:t>VİZYON</a:t>
            </a:r>
          </a:p>
        </p:txBody>
      </p:sp>
      <p:sp>
        <p:nvSpPr>
          <p:cNvPr id="3" name="İçerik Yer Tutucusu 2"/>
          <p:cNvSpPr>
            <a:spLocks noGrp="1"/>
          </p:cNvSpPr>
          <p:nvPr>
            <p:ph idx="1"/>
          </p:nvPr>
        </p:nvSpPr>
        <p:spPr/>
        <p:txBody>
          <a:bodyPr>
            <a:normAutofit/>
          </a:bodyPr>
          <a:lstStyle/>
          <a:p>
            <a:pPr algn="just"/>
            <a:r>
              <a:rPr lang="tr-TR" sz="2400" b="0" i="0" dirty="0">
                <a:solidFill>
                  <a:srgbClr val="212529"/>
                </a:solidFill>
                <a:effectLst/>
                <a:latin typeface="Aptos" panose="020B0004020202020204" pitchFamily="34" charset="0"/>
              </a:rPr>
              <a:t>Atatürk ilke ve inkılapları doğrultusunda çağdaş ve bilimsel gelişmelere açık, geçmişten güç alan geleceğe yön veren, insan haklarını bilen ve uygulayan, bunu davranış halinde gösterebilen, sosyal, kültürel ve sportif faaliyetlere önem veren, araştırmaya hevesli olan, proje üretebilen; özgüvene sahip, eğitim düzeyi yüksek nitelikli bireyler yetiştirmektir.</a:t>
            </a:r>
            <a:endParaRPr lang="tr-TR" sz="2400" dirty="0">
              <a:latin typeface="Aptos" panose="020B0004020202020204" pitchFamily="34" charset="0"/>
            </a:endParaRPr>
          </a:p>
        </p:txBody>
      </p:sp>
      <p:pic>
        <p:nvPicPr>
          <p:cNvPr id="4" name="Resim 3" descr="metin, logo, daire, ticari marka içeren bir resim&#10;&#10;Yapay zeka tarafından oluşturulan içerik yanlış olabilir.">
            <a:extLst>
              <a:ext uri="{FF2B5EF4-FFF2-40B4-BE49-F238E27FC236}">
                <a16:creationId xmlns:a16="http://schemas.microsoft.com/office/drawing/2014/main" id="{6048B77B-C807-6D5B-4EED-BB9D9B2E7DE1}"/>
              </a:ext>
            </a:extLst>
          </p:cNvPr>
          <p:cNvPicPr>
            <a:picLocks noChangeAspect="1"/>
          </p:cNvPicPr>
          <p:nvPr/>
        </p:nvPicPr>
        <p:blipFill>
          <a:blip r:embed="rId2"/>
          <a:stretch>
            <a:fillRect/>
          </a:stretch>
        </p:blipFill>
        <p:spPr>
          <a:xfrm>
            <a:off x="10554788" y="5298636"/>
            <a:ext cx="1873623" cy="1948296"/>
          </a:xfrm>
          <a:prstGeom prst="rect">
            <a:avLst/>
          </a:prstGeom>
        </p:spPr>
      </p:pic>
    </p:spTree>
    <p:extLst>
      <p:ext uri="{BB962C8B-B14F-4D97-AF65-F5344CB8AC3E}">
        <p14:creationId xmlns:p14="http://schemas.microsoft.com/office/powerpoint/2010/main" val="181071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70C0"/>
                </a:solidFill>
              </a:rPr>
              <a:t>OKULUN AMACI</a:t>
            </a:r>
          </a:p>
        </p:txBody>
      </p:sp>
      <p:sp>
        <p:nvSpPr>
          <p:cNvPr id="3" name="İçerik Yer Tutucusu 2"/>
          <p:cNvSpPr>
            <a:spLocks noGrp="1"/>
          </p:cNvSpPr>
          <p:nvPr>
            <p:ph idx="1"/>
          </p:nvPr>
        </p:nvSpPr>
        <p:spPr/>
        <p:txBody>
          <a:bodyPr>
            <a:normAutofit/>
          </a:bodyPr>
          <a:lstStyle/>
          <a:p>
            <a:pPr indent="540000" algn="just"/>
            <a:r>
              <a:rPr lang="tr-TR" dirty="0"/>
              <a:t>Beden zihin ahlak ve duygu  bakımlarından dengeli ve sağlıklı bir şekilde gelişmiş bir kişiliğe ve karaktere, hür ve bilimsel  düşünme gücüne, geniş bir dünya görüşüne sahip insan haklarına saygılı, kişilik ve teşebbüse değer veren, topluma karşı sorumluluk duyan; yapıcı ve verimli kişiler olarak  yetişmesini, </a:t>
            </a:r>
          </a:p>
          <a:p>
            <a:pPr indent="540000" algn="just"/>
            <a:r>
              <a:rPr lang="tr-TR" dirty="0"/>
              <a:t>İlgi istidat ve kabiliyetlerini geliştirerek gerekli bilgi beceri ve davranışlar ve birlikte iş görme alışkanlığı kazandırmak üzere hayata hazırlamak ve onların, kendilerini mutlu kılacak  ve toplumun mutluluğuna katkıda bulunacak bir meslek sahibi olmalarını,</a:t>
            </a:r>
          </a:p>
          <a:p>
            <a:pPr indent="540000" algn="just"/>
            <a:r>
              <a:rPr lang="tr-TR" dirty="0"/>
              <a:t>Zihinde; insana, düşünceye özgürlüğe ahlaka ve kültürel mirasa saygıya dayanan bir anlayışın oluşmasını sağlamaktır.</a:t>
            </a:r>
          </a:p>
        </p:txBody>
      </p:sp>
      <p:pic>
        <p:nvPicPr>
          <p:cNvPr id="4" name="Resim 3" descr="metin, logo, daire, ticari marka içeren bir resim&#10;&#10;Yapay zeka tarafından oluşturulan içerik yanlış olabilir.">
            <a:extLst>
              <a:ext uri="{FF2B5EF4-FFF2-40B4-BE49-F238E27FC236}">
                <a16:creationId xmlns:a16="http://schemas.microsoft.com/office/drawing/2014/main" id="{50BA12E8-6DC7-46DC-8191-D57833CE568B}"/>
              </a:ext>
            </a:extLst>
          </p:cNvPr>
          <p:cNvPicPr>
            <a:picLocks noChangeAspect="1"/>
          </p:cNvPicPr>
          <p:nvPr/>
        </p:nvPicPr>
        <p:blipFill>
          <a:blip r:embed="rId2"/>
          <a:stretch>
            <a:fillRect/>
          </a:stretch>
        </p:blipFill>
        <p:spPr>
          <a:xfrm>
            <a:off x="10554788" y="5298636"/>
            <a:ext cx="1873623" cy="1948296"/>
          </a:xfrm>
          <a:prstGeom prst="rect">
            <a:avLst/>
          </a:prstGeom>
        </p:spPr>
      </p:pic>
    </p:spTree>
    <p:extLst>
      <p:ext uri="{BB962C8B-B14F-4D97-AF65-F5344CB8AC3E}">
        <p14:creationId xmlns:p14="http://schemas.microsoft.com/office/powerpoint/2010/main" val="93372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70C0"/>
                </a:solidFill>
              </a:rPr>
              <a:t>OKULUN TARİHÇESİ</a:t>
            </a:r>
          </a:p>
        </p:txBody>
      </p:sp>
      <p:sp>
        <p:nvSpPr>
          <p:cNvPr id="3" name="İçerik Yer Tutucusu 2"/>
          <p:cNvSpPr>
            <a:spLocks noGrp="1"/>
          </p:cNvSpPr>
          <p:nvPr>
            <p:ph idx="1"/>
          </p:nvPr>
        </p:nvSpPr>
        <p:spPr>
          <a:xfrm>
            <a:off x="757647" y="1724297"/>
            <a:ext cx="10519953" cy="4585063"/>
          </a:xfrm>
        </p:spPr>
        <p:txBody>
          <a:bodyPr>
            <a:normAutofit/>
          </a:bodyPr>
          <a:lstStyle/>
          <a:p>
            <a:pPr indent="540385" algn="just">
              <a:lnSpc>
                <a:spcPct val="115000"/>
              </a:lnSpc>
              <a:buNone/>
            </a:pPr>
            <a:r>
              <a:rPr lang="tr-TR" sz="1600" dirty="0">
                <a:effectLst/>
                <a:ea typeface="Comic Sans MS" panose="030F0702030302020204" pitchFamily="66" charset="0"/>
                <a:cs typeface="Comic Sans MS" panose="030F0702030302020204" pitchFamily="66" charset="0"/>
              </a:rPr>
              <a:t>Yıldırım Belediyesi İmam Hatip Ortaokulu, Bursa’nın köklü eğitim geleneğiyle bütünleşmiş, manevi değerler ile akademik başarıyı bir araya getirmeyi amaçlayan bir kurum olarak 2012 yılında eğitim-öğretim hayatına başlamıştır. Yıldırım Belediyesi’nin desteğiyle kurulan okulumuz, kısa sürede bölgede tercih edilen imam hatip ortaokullarından biri haline gelmiştir.</a:t>
            </a:r>
          </a:p>
          <a:p>
            <a:pPr indent="540385" algn="just">
              <a:lnSpc>
                <a:spcPct val="115000"/>
              </a:lnSpc>
              <a:buNone/>
            </a:pPr>
            <a:r>
              <a:rPr lang="tr-TR" sz="1600" dirty="0">
                <a:effectLst/>
                <a:ea typeface="Comic Sans MS" panose="030F0702030302020204" pitchFamily="66" charset="0"/>
                <a:cs typeface="Comic Sans MS" panose="030F0702030302020204" pitchFamily="66" charset="0"/>
              </a:rPr>
              <a:t>Kurulduğu günden bu yana, hem fiziki hem de akademik açıdan sürekli gelişen okulumuz; modern eğitim anlayışını, köklü bir manevi mirasla buluşturmayı hedeflemektedir. Bu doğrultuda öğrencilerimizin hem bireysel hem toplumsal sorumluluk bilinciyle yetişmeleri için çeşitli sosyal, kültürel ve sportif faaliyetler düzenlenmektedir.</a:t>
            </a:r>
          </a:p>
          <a:p>
            <a:pPr indent="540385" algn="just">
              <a:lnSpc>
                <a:spcPct val="115000"/>
              </a:lnSpc>
              <a:buNone/>
            </a:pPr>
            <a:r>
              <a:rPr lang="tr-TR" sz="1600" dirty="0">
                <a:effectLst/>
                <a:ea typeface="Comic Sans MS" panose="030F0702030302020204" pitchFamily="66" charset="0"/>
                <a:cs typeface="Comic Sans MS" panose="030F0702030302020204" pitchFamily="66" charset="0"/>
              </a:rPr>
              <a:t>2021-2022 eğitim-öğretim yılında okulumuz binası depreme karşı güçlendirilmiş, sınıflarımız ve dersliklerimiz çağdaş eğitim gerekliliklerine uygun şekilde yenilenmiştir. Etkileşimli tahtalarla donatılmış sınıflarımızda teknoloji destekli eğitim verilmektedir.</a:t>
            </a:r>
          </a:p>
          <a:p>
            <a:pPr indent="540385" algn="just">
              <a:lnSpc>
                <a:spcPct val="115000"/>
              </a:lnSpc>
            </a:pPr>
            <a:r>
              <a:rPr lang="tr-TR" sz="1600" dirty="0">
                <a:effectLst/>
                <a:ea typeface="Comic Sans MS" panose="030F0702030302020204" pitchFamily="66" charset="0"/>
                <a:cs typeface="Comic Sans MS" panose="030F0702030302020204" pitchFamily="66" charset="0"/>
              </a:rPr>
              <a:t>Bugün 16 derslikte, 25 öğretmenimizle 386 öğrencimize hizmet veren Yıldırım Belediyesi İmam Hatip Ortaokulu, </a:t>
            </a:r>
            <a:r>
              <a:rPr lang="tr-TR" sz="1600" b="1" i="1" dirty="0">
                <a:effectLst/>
                <a:ea typeface="Comic Sans MS" panose="030F0702030302020204" pitchFamily="66" charset="0"/>
                <a:cs typeface="Comic Sans MS" panose="030F0702030302020204" pitchFamily="66" charset="0"/>
              </a:rPr>
              <a:t>“İnançla, Bilgiyle Aydınlık Yarınlara”</a:t>
            </a:r>
            <a:r>
              <a:rPr lang="tr-TR" sz="1600" dirty="0">
                <a:effectLst/>
                <a:ea typeface="Comic Sans MS" panose="030F0702030302020204" pitchFamily="66" charset="0"/>
                <a:cs typeface="Comic Sans MS" panose="030F0702030302020204" pitchFamily="66" charset="0"/>
              </a:rPr>
              <a:t> sloganıyla; çağın gerekliliklerine uygun, ahlaki değerlere sahip bireyler yetiştirmeye devam etmektedir.</a:t>
            </a:r>
          </a:p>
        </p:txBody>
      </p:sp>
      <p:pic>
        <p:nvPicPr>
          <p:cNvPr id="4" name="Resim 3" descr="metin, logo, daire, ticari marka içeren bir resim&#10;&#10;Yapay zeka tarafından oluşturulan içerik yanlış olabilir.">
            <a:extLst>
              <a:ext uri="{FF2B5EF4-FFF2-40B4-BE49-F238E27FC236}">
                <a16:creationId xmlns:a16="http://schemas.microsoft.com/office/drawing/2014/main" id="{421D972B-B7A4-1486-1BBC-585195EF2816}"/>
              </a:ext>
            </a:extLst>
          </p:cNvPr>
          <p:cNvPicPr>
            <a:picLocks noChangeAspect="1"/>
          </p:cNvPicPr>
          <p:nvPr/>
        </p:nvPicPr>
        <p:blipFill>
          <a:blip r:embed="rId2"/>
          <a:stretch>
            <a:fillRect/>
          </a:stretch>
        </p:blipFill>
        <p:spPr>
          <a:xfrm>
            <a:off x="10554788" y="5298636"/>
            <a:ext cx="1873623" cy="1948296"/>
          </a:xfrm>
          <a:prstGeom prst="rect">
            <a:avLst/>
          </a:prstGeom>
        </p:spPr>
      </p:pic>
    </p:spTree>
    <p:extLst>
      <p:ext uri="{BB962C8B-B14F-4D97-AF65-F5344CB8AC3E}">
        <p14:creationId xmlns:p14="http://schemas.microsoft.com/office/powerpoint/2010/main" val="151289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C0770-60AC-7F4E-2971-A14F5F461D0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CE1E48B-7B83-1929-C2B4-F4C5296E47D1}"/>
              </a:ext>
            </a:extLst>
          </p:cNvPr>
          <p:cNvSpPr>
            <a:spLocks noGrp="1"/>
          </p:cNvSpPr>
          <p:nvPr>
            <p:ph type="title"/>
          </p:nvPr>
        </p:nvSpPr>
        <p:spPr/>
        <p:txBody>
          <a:bodyPr/>
          <a:lstStyle/>
          <a:p>
            <a:r>
              <a:rPr lang="tr-TR" dirty="0">
                <a:solidFill>
                  <a:srgbClr val="0070C0"/>
                </a:solidFill>
              </a:rPr>
              <a:t>OKULUMUZ HAKKINDA</a:t>
            </a:r>
          </a:p>
        </p:txBody>
      </p:sp>
      <p:sp>
        <p:nvSpPr>
          <p:cNvPr id="3" name="İçerik Yer Tutucusu 2">
            <a:extLst>
              <a:ext uri="{FF2B5EF4-FFF2-40B4-BE49-F238E27FC236}">
                <a16:creationId xmlns:a16="http://schemas.microsoft.com/office/drawing/2014/main" id="{7CA79398-B450-4BF2-8078-82020570D60D}"/>
              </a:ext>
            </a:extLst>
          </p:cNvPr>
          <p:cNvSpPr>
            <a:spLocks noGrp="1"/>
          </p:cNvSpPr>
          <p:nvPr>
            <p:ph idx="1"/>
          </p:nvPr>
        </p:nvSpPr>
        <p:spPr>
          <a:xfrm>
            <a:off x="1024128" y="1959429"/>
            <a:ext cx="10143744" cy="4349931"/>
          </a:xfrm>
        </p:spPr>
        <p:txBody>
          <a:bodyPr>
            <a:normAutofit fontScale="77500" lnSpcReduction="20000"/>
          </a:bodyPr>
          <a:lstStyle/>
          <a:p>
            <a:pPr indent="540385" algn="just">
              <a:lnSpc>
                <a:spcPct val="115000"/>
              </a:lnSpc>
              <a:buNone/>
            </a:pPr>
            <a:r>
              <a:rPr lang="tr-TR" sz="1800" dirty="0">
                <a:effectLst/>
                <a:latin typeface="Aptos" panose="020B0004020202020204" pitchFamily="34" charset="0"/>
                <a:ea typeface="Comic Sans MS" panose="030F0702030302020204" pitchFamily="66" charset="0"/>
                <a:cs typeface="Comic Sans MS" panose="030F0702030302020204" pitchFamily="66" charset="0"/>
              </a:rPr>
              <a:t>Okulumuz, Bursa ili Yıldırım ilçesinde yer almakta olup, </a:t>
            </a:r>
            <a:r>
              <a:rPr lang="tr-TR" sz="1800" dirty="0" err="1">
                <a:effectLst/>
                <a:latin typeface="Aptos" panose="020B0004020202020204" pitchFamily="34" charset="0"/>
                <a:ea typeface="Comic Sans MS" panose="030F0702030302020204" pitchFamily="66" charset="0"/>
                <a:cs typeface="Comic Sans MS" panose="030F0702030302020204" pitchFamily="66" charset="0"/>
              </a:rPr>
              <a:t>Bursaray</a:t>
            </a:r>
            <a:r>
              <a:rPr lang="tr-TR" sz="1800" dirty="0">
                <a:effectLst/>
                <a:latin typeface="Aptos" panose="020B0004020202020204" pitchFamily="34" charset="0"/>
                <a:ea typeface="Comic Sans MS" panose="030F0702030302020204" pitchFamily="66" charset="0"/>
                <a:cs typeface="Comic Sans MS" panose="030F0702030302020204" pitchFamily="66" charset="0"/>
              </a:rPr>
              <a:t> </a:t>
            </a:r>
            <a:r>
              <a:rPr lang="tr-TR" sz="1800" dirty="0" err="1">
                <a:effectLst/>
                <a:latin typeface="Aptos" panose="020B0004020202020204" pitchFamily="34" charset="0"/>
                <a:ea typeface="Comic Sans MS" panose="030F0702030302020204" pitchFamily="66" charset="0"/>
                <a:cs typeface="Comic Sans MS" panose="030F0702030302020204" pitchFamily="66" charset="0"/>
              </a:rPr>
              <a:t>Arabayatağı</a:t>
            </a:r>
            <a:r>
              <a:rPr lang="tr-TR" sz="1800" dirty="0">
                <a:effectLst/>
                <a:latin typeface="Aptos" panose="020B0004020202020204" pitchFamily="34" charset="0"/>
                <a:ea typeface="Comic Sans MS" panose="030F0702030302020204" pitchFamily="66" charset="0"/>
                <a:cs typeface="Comic Sans MS" panose="030F0702030302020204" pitchFamily="66" charset="0"/>
              </a:rPr>
              <a:t> istasyonunun hemen yanında bulunmaktadır. Ulaşım açısından oldukça elverişli bir konumda olan okulumuz, </a:t>
            </a:r>
            <a:r>
              <a:rPr lang="tr-TR" sz="1800" dirty="0" err="1">
                <a:effectLst/>
                <a:latin typeface="Aptos" panose="020B0004020202020204" pitchFamily="34" charset="0"/>
                <a:ea typeface="Comic Sans MS" panose="030F0702030302020204" pitchFamily="66" charset="0"/>
                <a:cs typeface="Comic Sans MS" panose="030F0702030302020204" pitchFamily="66" charset="0"/>
              </a:rPr>
              <a:t>Bursaray</a:t>
            </a:r>
            <a:r>
              <a:rPr lang="tr-TR" sz="1800" dirty="0">
                <a:effectLst/>
                <a:latin typeface="Aptos" panose="020B0004020202020204" pitchFamily="34" charset="0"/>
                <a:ea typeface="Comic Sans MS" panose="030F0702030302020204" pitchFamily="66" charset="0"/>
                <a:cs typeface="Comic Sans MS" panose="030F0702030302020204" pitchFamily="66" charset="0"/>
              </a:rPr>
              <a:t>, belediye otobüsleri ve minibüsler ile rahatlıkla ulaşılabilir bir noktadadır.</a:t>
            </a:r>
            <a:endParaRPr lang="tr-TR" sz="1800" dirty="0">
              <a:effectLst/>
              <a:latin typeface="Comic Sans MS" panose="030F0702030302020204" pitchFamily="66" charset="0"/>
              <a:ea typeface="Comic Sans MS" panose="030F0702030302020204" pitchFamily="66" charset="0"/>
              <a:cs typeface="Comic Sans MS" panose="030F0702030302020204" pitchFamily="66" charset="0"/>
            </a:endParaRPr>
          </a:p>
          <a:p>
            <a:pPr indent="540385" algn="just">
              <a:lnSpc>
                <a:spcPct val="115000"/>
              </a:lnSpc>
              <a:buNone/>
            </a:pPr>
            <a:r>
              <a:rPr lang="tr-TR" sz="1800" dirty="0">
                <a:effectLst/>
                <a:latin typeface="Aptos" panose="020B0004020202020204" pitchFamily="34" charset="0"/>
                <a:ea typeface="Comic Sans MS" panose="030F0702030302020204" pitchFamily="66" charset="0"/>
                <a:cs typeface="Comic Sans MS" panose="030F0702030302020204" pitchFamily="66" charset="0"/>
              </a:rPr>
              <a:t>Eğitim kurumumuzda 16 sınıf, 1 müdür, 1 müdür yardımcısı, 25 öğretmen ve 386 öğrenci bulunmaktadır. </a:t>
            </a:r>
            <a:endParaRPr lang="tr-TR" sz="1800" dirty="0">
              <a:effectLst/>
              <a:latin typeface="Comic Sans MS" panose="030F0702030302020204" pitchFamily="66" charset="0"/>
              <a:ea typeface="Comic Sans MS" panose="030F0702030302020204" pitchFamily="66" charset="0"/>
              <a:cs typeface="Comic Sans MS" panose="030F0702030302020204" pitchFamily="66" charset="0"/>
            </a:endParaRPr>
          </a:p>
          <a:p>
            <a:pPr indent="540385" algn="just">
              <a:lnSpc>
                <a:spcPct val="115000"/>
              </a:lnSpc>
              <a:buNone/>
            </a:pPr>
            <a:r>
              <a:rPr lang="tr-TR" sz="1800" dirty="0">
                <a:effectLst/>
                <a:latin typeface="Aptos" panose="020B0004020202020204" pitchFamily="34" charset="0"/>
                <a:ea typeface="Comic Sans MS" panose="030F0702030302020204" pitchFamily="66" charset="0"/>
                <a:cs typeface="Comic Sans MS" panose="030F0702030302020204" pitchFamily="66" charset="0"/>
              </a:rPr>
              <a:t>Normal eğitim sistemi uygulanmaktadır.</a:t>
            </a:r>
            <a:endParaRPr lang="tr-TR" sz="1800" dirty="0">
              <a:effectLst/>
              <a:latin typeface="Comic Sans MS" panose="030F0702030302020204" pitchFamily="66" charset="0"/>
              <a:ea typeface="Comic Sans MS" panose="030F0702030302020204" pitchFamily="66" charset="0"/>
              <a:cs typeface="Comic Sans MS" panose="030F0702030302020204" pitchFamily="66" charset="0"/>
            </a:endParaRPr>
          </a:p>
          <a:p>
            <a:pPr indent="540385" algn="just">
              <a:lnSpc>
                <a:spcPct val="115000"/>
              </a:lnSpc>
              <a:buNone/>
            </a:pPr>
            <a:r>
              <a:rPr lang="tr-TR" sz="1800" dirty="0">
                <a:effectLst/>
                <a:latin typeface="Aptos" panose="020B0004020202020204" pitchFamily="34" charset="0"/>
                <a:ea typeface="Comic Sans MS" panose="030F0702030302020204" pitchFamily="66" charset="0"/>
                <a:cs typeface="Comic Sans MS" panose="030F0702030302020204" pitchFamily="66" charset="0"/>
              </a:rPr>
              <a:t>Ders Programı: Salı, Çarşamba, Perşembe ve Cuma günleri eğitim, 09:00'da başlamakta ve 15:30'da sona ermektedir. Pazartesi günü ise 8 ders saati olduğu için eğitim 09:00’da başlayıp 16:20'de bitmektedir.</a:t>
            </a:r>
            <a:endParaRPr lang="tr-TR" sz="1800" dirty="0">
              <a:effectLst/>
              <a:latin typeface="Comic Sans MS" panose="030F0702030302020204" pitchFamily="66" charset="0"/>
              <a:ea typeface="Comic Sans MS" panose="030F0702030302020204" pitchFamily="66" charset="0"/>
              <a:cs typeface="Comic Sans MS" panose="030F0702030302020204" pitchFamily="66" charset="0"/>
            </a:endParaRPr>
          </a:p>
          <a:p>
            <a:pPr indent="540385" algn="just">
              <a:lnSpc>
                <a:spcPct val="115000"/>
              </a:lnSpc>
              <a:buNone/>
            </a:pPr>
            <a:r>
              <a:rPr lang="tr-TR" sz="1800" dirty="0">
                <a:effectLst/>
                <a:latin typeface="Aptos" panose="020B0004020202020204" pitchFamily="34" charset="0"/>
                <a:ea typeface="Comic Sans MS" panose="030F0702030302020204" pitchFamily="66" charset="0"/>
                <a:cs typeface="Comic Sans MS" panose="030F0702030302020204" pitchFamily="66" charset="0"/>
              </a:rPr>
              <a:t>Fiziki Yapı ve Teknolojik Donanım: 2021-2022 eğitim-öğretim yılında okul binamız depreme karşı güçlendirilmiş ve yenilenmiştir. Ayrıca, derslerde etkileşimli tahtalar aktif olarak kullanılmakta ve eğitimde teknolojiye büyük önem verilmektedir.</a:t>
            </a:r>
            <a:endParaRPr lang="tr-TR" sz="1800" dirty="0">
              <a:effectLst/>
              <a:latin typeface="Comic Sans MS" panose="030F0702030302020204" pitchFamily="66" charset="0"/>
              <a:ea typeface="Comic Sans MS" panose="030F0702030302020204" pitchFamily="66" charset="0"/>
              <a:cs typeface="Comic Sans MS" panose="030F0702030302020204" pitchFamily="66" charset="0"/>
            </a:endParaRPr>
          </a:p>
          <a:p>
            <a:pPr indent="540385" algn="just">
              <a:lnSpc>
                <a:spcPct val="115000"/>
              </a:lnSpc>
              <a:buNone/>
            </a:pPr>
            <a:r>
              <a:rPr lang="tr-TR" sz="1800" dirty="0">
                <a:effectLst/>
                <a:latin typeface="Aptos" panose="020B0004020202020204" pitchFamily="34" charset="0"/>
                <a:ea typeface="Comic Sans MS" panose="030F0702030302020204" pitchFamily="66" charset="0"/>
                <a:cs typeface="Comic Sans MS" panose="030F0702030302020204" pitchFamily="66" charset="0"/>
              </a:rPr>
              <a:t> </a:t>
            </a:r>
            <a:endParaRPr lang="tr-TR" sz="1800" dirty="0">
              <a:effectLst/>
              <a:latin typeface="Comic Sans MS" panose="030F0702030302020204" pitchFamily="66" charset="0"/>
              <a:ea typeface="Comic Sans MS" panose="030F0702030302020204" pitchFamily="66" charset="0"/>
              <a:cs typeface="Comic Sans MS" panose="030F0702030302020204" pitchFamily="66" charset="0"/>
            </a:endParaRPr>
          </a:p>
          <a:p>
            <a:pPr marL="342900" lvl="0" indent="-342900">
              <a:buSzPts val="1200"/>
              <a:buFont typeface="Wingdings" panose="05000000000000000000" pitchFamily="2" charset="2"/>
              <a:buChar char=""/>
              <a:tabLst>
                <a:tab pos="457200" algn="l"/>
                <a:tab pos="4770755" algn="l"/>
              </a:tabLst>
            </a:pPr>
            <a:r>
              <a:rPr lang="tr-TR" sz="1800" b="1" dirty="0">
                <a:effectLst/>
                <a:latin typeface="Comic Sans MS" panose="030F0702030302020204" pitchFamily="66" charset="0"/>
                <a:ea typeface="Comic Sans MS" panose="030F0702030302020204" pitchFamily="66" charset="0"/>
                <a:cs typeface="Comic Sans MS" panose="030F0702030302020204" pitchFamily="66" charset="0"/>
              </a:rPr>
              <a:t>Eğitim Seviyesi</a:t>
            </a:r>
            <a:r>
              <a:rPr lang="tr-TR" sz="1800" dirty="0">
                <a:effectLst/>
                <a:latin typeface="Comic Sans MS" panose="030F0702030302020204" pitchFamily="66" charset="0"/>
                <a:ea typeface="Comic Sans MS" panose="030F0702030302020204" pitchFamily="66" charset="0"/>
                <a:cs typeface="Comic Sans MS" panose="030F0702030302020204" pitchFamily="66" charset="0"/>
              </a:rPr>
              <a:t>: 5, 6, 7 ve 8. Sınıflar</a:t>
            </a:r>
          </a:p>
          <a:p>
            <a:pPr marL="342900" lvl="0" indent="-342900">
              <a:buSzPts val="1200"/>
              <a:buFont typeface="Wingdings" panose="05000000000000000000" pitchFamily="2" charset="2"/>
              <a:buChar char=""/>
              <a:tabLst>
                <a:tab pos="457200" algn="l"/>
                <a:tab pos="4770755" algn="l"/>
              </a:tabLst>
            </a:pPr>
            <a:r>
              <a:rPr lang="tr-TR" sz="1800" b="1" dirty="0">
                <a:effectLst/>
                <a:latin typeface="Comic Sans MS" panose="030F0702030302020204" pitchFamily="66" charset="0"/>
                <a:ea typeface="Comic Sans MS" panose="030F0702030302020204" pitchFamily="66" charset="0"/>
                <a:cs typeface="Comic Sans MS" panose="030F0702030302020204" pitchFamily="66" charset="0"/>
              </a:rPr>
              <a:t>Yabancı Dil</a:t>
            </a:r>
            <a:r>
              <a:rPr lang="tr-TR" sz="1800" dirty="0">
                <a:effectLst/>
                <a:latin typeface="Comic Sans MS" panose="030F0702030302020204" pitchFamily="66" charset="0"/>
                <a:ea typeface="Comic Sans MS" panose="030F0702030302020204" pitchFamily="66" charset="0"/>
                <a:cs typeface="Comic Sans MS" panose="030F0702030302020204" pitchFamily="66" charset="0"/>
              </a:rPr>
              <a:t>: İngilizce-Arapça</a:t>
            </a:r>
          </a:p>
          <a:p>
            <a:pPr marL="342900" lvl="0" indent="-342900">
              <a:buSzPts val="1200"/>
              <a:buFont typeface="Wingdings" panose="05000000000000000000" pitchFamily="2" charset="2"/>
              <a:buChar char=""/>
              <a:tabLst>
                <a:tab pos="457200" algn="l"/>
                <a:tab pos="4770755" algn="l"/>
              </a:tabLst>
            </a:pPr>
            <a:r>
              <a:rPr lang="tr-TR" sz="1800" b="1" dirty="0">
                <a:effectLst/>
                <a:latin typeface="Comic Sans MS" panose="030F0702030302020204" pitchFamily="66" charset="0"/>
                <a:ea typeface="Comic Sans MS" panose="030F0702030302020204" pitchFamily="66" charset="0"/>
                <a:cs typeface="Comic Sans MS" panose="030F0702030302020204" pitchFamily="66" charset="0"/>
              </a:rPr>
              <a:t>Eğitim Süresi</a:t>
            </a:r>
            <a:r>
              <a:rPr lang="tr-TR" sz="1800" dirty="0">
                <a:effectLst/>
                <a:latin typeface="Comic Sans MS" panose="030F0702030302020204" pitchFamily="66" charset="0"/>
                <a:ea typeface="Comic Sans MS" panose="030F0702030302020204" pitchFamily="66" charset="0"/>
                <a:cs typeface="Comic Sans MS" panose="030F0702030302020204" pitchFamily="66" charset="0"/>
              </a:rPr>
              <a:t>: 4 yıl</a:t>
            </a:r>
          </a:p>
          <a:p>
            <a:pPr marL="342900" lvl="0" indent="-342900">
              <a:buSzPts val="1200"/>
              <a:buFont typeface="Wingdings" panose="05000000000000000000" pitchFamily="2" charset="2"/>
              <a:buChar char=""/>
              <a:tabLst>
                <a:tab pos="457200" algn="l"/>
                <a:tab pos="4770755" algn="l"/>
              </a:tabLst>
            </a:pPr>
            <a:r>
              <a:rPr lang="tr-TR" sz="1800" b="1" dirty="0">
                <a:effectLst/>
                <a:latin typeface="Comic Sans MS" panose="030F0702030302020204" pitchFamily="66" charset="0"/>
                <a:ea typeface="Comic Sans MS" panose="030F0702030302020204" pitchFamily="66" charset="0"/>
                <a:cs typeface="Comic Sans MS" panose="030F0702030302020204" pitchFamily="66" charset="0"/>
              </a:rPr>
              <a:t>Okul Türü</a:t>
            </a:r>
            <a:r>
              <a:rPr lang="tr-TR" sz="1800" dirty="0">
                <a:effectLst/>
                <a:latin typeface="Comic Sans MS" panose="030F0702030302020204" pitchFamily="66" charset="0"/>
                <a:ea typeface="Comic Sans MS" panose="030F0702030302020204" pitchFamily="66" charset="0"/>
                <a:cs typeface="Comic Sans MS" panose="030F0702030302020204" pitchFamily="66" charset="0"/>
              </a:rPr>
              <a:t>: İmam Hatip Ortaokulu (MEB'e bağlı resmi kurum)</a:t>
            </a:r>
          </a:p>
        </p:txBody>
      </p:sp>
      <p:pic>
        <p:nvPicPr>
          <p:cNvPr id="4" name="Resim 3" descr="metin, logo, daire, ticari marka içeren bir resim&#10;&#10;Yapay zeka tarafından oluşturulan içerik yanlış olabilir.">
            <a:extLst>
              <a:ext uri="{FF2B5EF4-FFF2-40B4-BE49-F238E27FC236}">
                <a16:creationId xmlns:a16="http://schemas.microsoft.com/office/drawing/2014/main" id="{3582B493-6B4E-D759-AB0C-096D8A94ACCB}"/>
              </a:ext>
            </a:extLst>
          </p:cNvPr>
          <p:cNvPicPr>
            <a:picLocks noChangeAspect="1"/>
          </p:cNvPicPr>
          <p:nvPr/>
        </p:nvPicPr>
        <p:blipFill>
          <a:blip r:embed="rId2"/>
          <a:stretch>
            <a:fillRect/>
          </a:stretch>
        </p:blipFill>
        <p:spPr>
          <a:xfrm>
            <a:off x="10554788" y="5298636"/>
            <a:ext cx="1873623" cy="1948296"/>
          </a:xfrm>
          <a:prstGeom prst="rect">
            <a:avLst/>
          </a:prstGeom>
        </p:spPr>
      </p:pic>
    </p:spTree>
    <p:extLst>
      <p:ext uri="{BB962C8B-B14F-4D97-AF65-F5344CB8AC3E}">
        <p14:creationId xmlns:p14="http://schemas.microsoft.com/office/powerpoint/2010/main" val="378778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OKULUMUZ</a:t>
            </a:r>
          </a:p>
        </p:txBody>
      </p:sp>
      <p:pic>
        <p:nvPicPr>
          <p:cNvPr id="7" name="Resim 6" descr="gökyüzü, dış mekan, bulut, bina içeren bir resim&#10;&#10;Yapay zeka tarafından oluşturulan içerik yanlış olabilir.">
            <a:extLst>
              <a:ext uri="{FF2B5EF4-FFF2-40B4-BE49-F238E27FC236}">
                <a16:creationId xmlns:a16="http://schemas.microsoft.com/office/drawing/2014/main" id="{9321757E-D0F6-FD41-D5B7-2A57C19D72E4}"/>
              </a:ext>
            </a:extLst>
          </p:cNvPr>
          <p:cNvPicPr>
            <a:picLocks noChangeAspect="1"/>
          </p:cNvPicPr>
          <p:nvPr/>
        </p:nvPicPr>
        <p:blipFill>
          <a:blip r:embed="rId2"/>
          <a:srcRect t="10638" r="9355" b="15983"/>
          <a:stretch/>
        </p:blipFill>
        <p:spPr>
          <a:xfrm>
            <a:off x="768307" y="1660357"/>
            <a:ext cx="7937011" cy="4818819"/>
          </a:xfrm>
          <a:prstGeom prst="rect">
            <a:avLst/>
          </a:prstGeom>
        </p:spPr>
      </p:pic>
      <p:pic>
        <p:nvPicPr>
          <p:cNvPr id="5" name="İçerik Yer Tutucusu 4" descr="dış mekan, gökyüzü, bulut, ağaç içeren bir resim&#10;&#10;Yapay zeka tarafından oluşturulan içerik yanlış olabilir.">
            <a:extLst>
              <a:ext uri="{FF2B5EF4-FFF2-40B4-BE49-F238E27FC236}">
                <a16:creationId xmlns:a16="http://schemas.microsoft.com/office/drawing/2014/main" id="{2705910D-0CCF-02C8-A539-CC84BAEBE082}"/>
              </a:ext>
            </a:extLst>
          </p:cNvPr>
          <p:cNvPicPr>
            <a:picLocks noGrp="1" noChangeAspect="1"/>
          </p:cNvPicPr>
          <p:nvPr>
            <p:ph idx="1"/>
          </p:nvPr>
        </p:nvPicPr>
        <p:blipFill>
          <a:blip r:embed="rId3"/>
          <a:stretch>
            <a:fillRect/>
          </a:stretch>
        </p:blipFill>
        <p:spPr>
          <a:xfrm>
            <a:off x="7859205" y="197812"/>
            <a:ext cx="4148593" cy="3111445"/>
          </a:xfrm>
        </p:spPr>
      </p:pic>
      <p:pic>
        <p:nvPicPr>
          <p:cNvPr id="10" name="Resim 9" descr="metin, logo, daire, ticari marka içeren bir resim&#10;&#10;Yapay zeka tarafından oluşturulan içerik yanlış olabilir.">
            <a:extLst>
              <a:ext uri="{FF2B5EF4-FFF2-40B4-BE49-F238E27FC236}">
                <a16:creationId xmlns:a16="http://schemas.microsoft.com/office/drawing/2014/main" id="{6B71F329-8F2B-B4DC-FBBB-FF9147DEBB34}"/>
              </a:ext>
            </a:extLst>
          </p:cNvPr>
          <p:cNvPicPr>
            <a:picLocks noChangeAspect="1"/>
          </p:cNvPicPr>
          <p:nvPr/>
        </p:nvPicPr>
        <p:blipFill>
          <a:blip r:embed="rId4"/>
          <a:stretch>
            <a:fillRect/>
          </a:stretch>
        </p:blipFill>
        <p:spPr>
          <a:xfrm>
            <a:off x="10554788" y="5298636"/>
            <a:ext cx="1873623" cy="1948296"/>
          </a:xfrm>
          <a:prstGeom prst="rect">
            <a:avLst/>
          </a:prstGeom>
        </p:spPr>
      </p:pic>
    </p:spTree>
    <p:extLst>
      <p:ext uri="{BB962C8B-B14F-4D97-AF65-F5344CB8AC3E}">
        <p14:creationId xmlns:p14="http://schemas.microsoft.com/office/powerpoint/2010/main" val="32087394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131</TotalTime>
  <Words>630</Words>
  <Application>Microsoft Office PowerPoint</Application>
  <PresentationFormat>Geniş ekran</PresentationFormat>
  <Paragraphs>67</Paragraphs>
  <Slides>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8</vt:i4>
      </vt:variant>
    </vt:vector>
  </HeadingPairs>
  <TitlesOfParts>
    <vt:vector size="16" baseType="lpstr">
      <vt:lpstr>Aptos</vt:lpstr>
      <vt:lpstr>Comic Sans MS</vt:lpstr>
      <vt:lpstr>Times New Roman</vt:lpstr>
      <vt:lpstr>Tw Cen MT</vt:lpstr>
      <vt:lpstr>Tw Cen MT Condensed</vt:lpstr>
      <vt:lpstr>Wingdings</vt:lpstr>
      <vt:lpstr>Wingdings 3</vt:lpstr>
      <vt:lpstr>İntegral</vt:lpstr>
      <vt:lpstr>YILDIRIM BELEDİYESİ İMAM HATİP ORTAOKULU</vt:lpstr>
      <vt:lpstr>KURUMSAL KİMLİK</vt:lpstr>
      <vt:lpstr>OKULUN MİSYONU</vt:lpstr>
      <vt:lpstr>VİZYON</vt:lpstr>
      <vt:lpstr>OKULUN AMACI</vt:lpstr>
      <vt:lpstr>OKULUN TARİHÇESİ</vt:lpstr>
      <vt:lpstr>OKULUMUZ HAKKINDA</vt:lpstr>
      <vt:lpstr>OKULUMUZ</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HACI HURİYE TİNÇ İMAM HATİP ORTAOKULU</dc:title>
  <dc:creator>ronaldinho424</dc:creator>
  <cp:lastModifiedBy>GSE</cp:lastModifiedBy>
  <cp:revision>5</cp:revision>
  <dcterms:created xsi:type="dcterms:W3CDTF">2020-05-12T12:37:12Z</dcterms:created>
  <dcterms:modified xsi:type="dcterms:W3CDTF">2025-04-05T11:29:13Z</dcterms:modified>
</cp:coreProperties>
</file>